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8" r:id="rId2"/>
    <p:sldId id="276" r:id="rId3"/>
    <p:sldId id="278" r:id="rId4"/>
    <p:sldId id="279" r:id="rId5"/>
    <p:sldId id="281" r:id="rId6"/>
    <p:sldId id="282" r:id="rId7"/>
    <p:sldId id="292" r:id="rId8"/>
    <p:sldId id="288" r:id="rId9"/>
    <p:sldId id="283" r:id="rId10"/>
    <p:sldId id="293" r:id="rId11"/>
    <p:sldId id="284" r:id="rId12"/>
    <p:sldId id="280" r:id="rId13"/>
    <p:sldId id="286" r:id="rId14"/>
    <p:sldId id="290" r:id="rId15"/>
    <p:sldId id="291" r:id="rId16"/>
    <p:sldId id="294" r:id="rId17"/>
    <p:sldId id="295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  <a:srgbClr val="FE4A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03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944" y="2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03.12.25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03.12.25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31BD8079-9815-0799-8EFB-E5DBC8379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56" y="1015841"/>
            <a:ext cx="4196317" cy="419631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484000"/>
            <a:ext cx="10728325" cy="1260000"/>
          </a:xfrm>
        </p:spPr>
        <p:txBody>
          <a:bodyPr/>
          <a:lstStyle/>
          <a:p>
            <a:r>
              <a:rPr lang="de-DE" dirty="0" err="1">
                <a:ea typeface="Baskerville" panose="02020502070401020303" pitchFamily="18" charset="0"/>
              </a:rPr>
              <a:t>Simulating</a:t>
            </a:r>
            <a:r>
              <a:rPr lang="de-DE" dirty="0">
                <a:ea typeface="Baskerville" panose="02020502070401020303" pitchFamily="18" charset="0"/>
              </a:rPr>
              <a:t> Schwarzschild and </a:t>
            </a:r>
            <a:br>
              <a:rPr lang="de-DE" dirty="0">
                <a:ea typeface="Baskerville" panose="02020502070401020303" pitchFamily="18" charset="0"/>
              </a:rPr>
            </a:br>
            <a:r>
              <a:rPr lang="de-DE" dirty="0">
                <a:ea typeface="Baskerville" panose="02020502070401020303" pitchFamily="18" charset="0"/>
              </a:rPr>
              <a:t>Kerr Black Hole </a:t>
            </a:r>
            <a:r>
              <a:rPr lang="de-DE" dirty="0" err="1">
                <a:ea typeface="Baskerville" panose="02020502070401020303" pitchFamily="18" charset="0"/>
              </a:rPr>
              <a:t>Geodesics</a:t>
            </a:r>
            <a:endParaRPr lang="de-CH" dirty="0">
              <a:ea typeface="Baskerville" panose="02020502070401020303" pitchFamily="18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</a:t>
            </a:fld>
            <a:endParaRPr lang="de-CH" noProof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BCD5AEA6-3694-AA0E-71AC-55907A20EE97}"/>
              </a:ext>
            </a:extLst>
          </p:cNvPr>
          <p:cNvSpPr txBox="1">
            <a:spLocks/>
          </p:cNvSpPr>
          <p:nvPr/>
        </p:nvSpPr>
        <p:spPr>
          <a:xfrm>
            <a:off x="731837" y="5122625"/>
            <a:ext cx="10390678" cy="100800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de-DE" b="1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Fynn Hufler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de-DE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MSc</a:t>
            </a:r>
            <a:r>
              <a:rPr lang="de-DE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 Physics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de-DE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Dec</a:t>
            </a:r>
            <a:r>
              <a:rPr lang="de-DE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 3rd 2025, Austin</a:t>
            </a:r>
            <a:endParaRPr lang="de-CH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272187B7-D791-3DA7-808E-93BC47169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766234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AB97A-5C4B-15A5-0864-F3ED5AF67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48E8BF2-6B35-CB92-5D55-D0E3688B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C8D2BA-EA53-C70B-3048-91FE53BF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10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CDD00744-D02C-F26F-5161-6B3E4BB48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CH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 Constraint Analysis:</a:t>
                </a:r>
              </a:p>
              <a:p>
                <a:pPr marL="0" indent="0">
                  <a:buNone/>
                </a:pP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Effective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Potential: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eff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massive</m:t>
                          </m:r>
                        </m:sup>
                      </m:sSubSup>
                      <m:r>
                        <a:rPr lang="de-CH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 (</m:t>
                      </m:r>
                      <m:r>
                        <a:rPr lang="de-CH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𝟏</m:t>
                      </m:r>
                      <m:r>
                        <a:rPr lang="de-CH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+ </m:t>
                      </m:r>
                      <m:f>
                        <m:fPr>
                          <m:type m:val="lin"/>
                          <m:ctrlP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L</m:t>
                              </m:r>
                            </m:e>
                            <m:sup>
                              <m: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)(</m:t>
                          </m:r>
                          <m: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𝟏</m:t>
                          </m:r>
                          <m: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 – </m:t>
                          </m:r>
                          <m:f>
                            <m:fPr>
                              <m:type m:val="lin"/>
                              <m:ctrl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</m:den>
                          </m:f>
                          <m: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CH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Radial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turning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points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satisfy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CH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</m:sup>
                      </m:sSup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eff</m:t>
                          </m:r>
                        </m:sub>
                      </m:sSub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crit</m:t>
                          </m:r>
                        </m:sub>
                      </m:sSub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</m:t>
                      </m:r>
                    </m:oMath>
                  </m:oMathPara>
                </a14:m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For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circular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orbits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at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circ</m:t>
                          </m:r>
                        </m:sub>
                      </m:sSub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r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−3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r</m:t>
                          </m:r>
                        </m:e>
                      </m:rad>
                    </m:oMath>
                  </m:oMathPara>
                </a14:m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circ</m:t>
                          </m:r>
                        </m:sub>
                      </m:sSub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r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M</m:t>
                      </m:r>
                      <m:rad>
                        <m:radPr>
                          <m:degHide m:val="on"/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</m:num>
                            <m:den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−3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ISCO (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innermost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stable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circular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orbit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 Analysis (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=6M):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ISCO</m:t>
                          </m:r>
                        </m:sub>
                      </m:sSub>
                      <m:r>
                        <a:rPr lang="de-CH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0.943</m:t>
                      </m:r>
                    </m:oMath>
                  </m:oMathPara>
                </a14:m>
                <a:endParaRPr lang="de-CH" sz="12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ISCO</m:t>
                          </m:r>
                        </m:sub>
                      </m:sSub>
                      <m:r>
                        <a:rPr lang="de-CH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3.464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E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&lt; </m:t>
                      </m:r>
                      <m:sSub>
                        <m:sSubPr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circ</m:t>
                          </m:r>
                        </m:sub>
                      </m:sSub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r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 →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Bound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orbits</m:t>
                      </m:r>
                    </m:oMath>
                  </m:oMathPara>
                </a14:m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CDD00744-D02C-F26F-5161-6B3E4BB48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370EC40E-F73E-E6D7-1959-B35E5B50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</a:t>
            </a:r>
            <a:r>
              <a:rPr lang="de-CH" dirty="0" err="1"/>
              <a:t>Results</a:t>
            </a:r>
            <a:r>
              <a:rPr lang="de-CH" dirty="0"/>
              <a:t>: </a:t>
            </a:r>
            <a:r>
              <a:rPr lang="de-CH" dirty="0" err="1"/>
              <a:t>Timelike</a:t>
            </a:r>
            <a:r>
              <a:rPr lang="de-CH" dirty="0"/>
              <a:t>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DC80E48-2140-EDE4-32D8-169283AF9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1264787"/>
            <a:ext cx="4328424" cy="4328424"/>
          </a:xfrm>
          <a:prstGeom prst="rect">
            <a:avLst/>
          </a:prstGeom>
        </p:spPr>
      </p:pic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0995E281-2784-9D5E-8F34-1F1AEDA79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408125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9DCD5-9999-7C33-6AF0-89DA01153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0BF2FE-9514-6B44-0504-CC702A4D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812F3A-3CB9-B964-4707-C2B9241E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11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9DE74AB6-F3E3-85BD-C991-408D64207D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400000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CH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Kerr </a:t>
                </a:r>
                <a:r>
                  <a:rPr lang="de-CH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Metric</a:t>
                </a:r>
                <a:r>
                  <a:rPr lang="de-CH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(Boyer-</a:t>
                </a:r>
                <a:r>
                  <a:rPr lang="de-CH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Lindquist</a:t>
                </a:r>
                <a:r>
                  <a:rPr lang="de-CH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CH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de-CH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ar-AE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ar-AE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ar-AE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):</m:t>
                    </m:r>
                  </m:oMath>
                </a14:m>
                <a:endParaRPr lang="ar-AE" sz="12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𝑠</m:t>
                        </m:r>
                      </m:e>
                      <m:sup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=−</m:t>
                    </m:r>
                    <m:d>
                      <m:d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ar-A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a:rPr lang="ar-A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  <m:r>
                              <a:rPr lang="ar-A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𝑀𝑟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sz="1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Σ</m:t>
                            </m:r>
                          </m:den>
                        </m:f>
                      </m:e>
                    </m:d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𝑡</m:t>
                        </m:r>
                      </m:e>
                      <m:sup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</m:t>
                    </m:r>
                    <m:f>
                      <m:f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4</m:t>
                        </m:r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𝑀𝑟𝑎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Σ</m:t>
                        </m:r>
                      </m:den>
                    </m:f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 </m:t>
                    </m:r>
                    <m:r>
                      <a:rPr lang="ar-AE" sz="1200" i="1">
                        <a:solidFill>
                          <a:schemeClr val="bg1"/>
                        </a:solidFill>
                        <a:highlight>
                          <a:srgbClr val="008080"/>
                        </a:highlight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𝑑𝑡</m:t>
                    </m:r>
                    <m:r>
                      <a:rPr lang="ar-AE" sz="1200" i="1">
                        <a:solidFill>
                          <a:schemeClr val="bg1"/>
                        </a:solidFill>
                        <a:highlight>
                          <a:srgbClr val="008080"/>
                        </a:highlight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 </m:t>
                    </m:r>
                    <m:r>
                      <a:rPr lang="ar-AE" sz="1200" i="1">
                        <a:solidFill>
                          <a:schemeClr val="bg1"/>
                        </a:solidFill>
                        <a:highlight>
                          <a:srgbClr val="008080"/>
                        </a:highlight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𝑑</m:t>
                    </m:r>
                    <m:r>
                      <a:rPr lang="ar-AE" sz="1200" i="1">
                        <a:solidFill>
                          <a:schemeClr val="bg1"/>
                        </a:solidFill>
                        <a:highlight>
                          <a:srgbClr val="008080"/>
                        </a:highlight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𝜙</m:t>
                    </m:r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+</m:t>
                    </m:r>
                    <m:f>
                      <m:f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Δ</m:t>
                        </m:r>
                      </m:den>
                    </m:f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 </m:t>
                    </m:r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+</m:t>
                    </m:r>
                    <m:f>
                      <m:f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𝐴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Σ</m:t>
                        </m:r>
                      </m:den>
                    </m:f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 </m:t>
                    </m:r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𝜙</m:t>
                        </m:r>
                      </m:e>
                      <m:sup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ar-AE" sz="12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de-CH" sz="12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Where</a:t>
                </a:r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Σ</m:t>
                    </m:r>
                    <m:d>
                      <m:d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ar-AE" sz="1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</m:t>
                        </m:r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d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ar-AE" sz="1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+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𝑎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CH" sz="1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func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r>
                      <a:rPr lang="ar-AE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 </m:t>
                    </m:r>
                  </m:oMath>
                </a14:m>
                <a:endParaRPr lang="ar-AE" sz="1200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Δ</m:t>
                    </m:r>
                    <m:d>
                      <m:d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</m:d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−2</m:t>
                    </m:r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𝑀𝑟</m:t>
                    </m:r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+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𝑎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 </m:t>
                    </m:r>
                  </m:oMath>
                </a14:m>
                <a:endParaRPr lang="ar-AE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𝐴</m:t>
                    </m:r>
                    <m:d>
                      <m:d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</m:t>
                        </m:r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d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ar-AE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ar-AE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ar-AE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ar-AE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𝑎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l-GR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Δ</m:t>
                    </m:r>
                    <m:func>
                      <m:func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CH" sz="1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ar-AE" sz="1200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1"/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At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equator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 </a:t>
                </a:r>
                <a14:m>
                  <m:oMath xmlns:m="http://schemas.openxmlformats.org/officeDocument/2006/math">
                    <m:r>
                      <a:rPr lang="de-CH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de-CH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ar-A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):</m:t>
                    </m:r>
                  </m:oMath>
                </a14:m>
                <a:endParaRPr lang="ar-AE" sz="1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ar-AE" sz="1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ar-AE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sz="12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ar-AE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ar-AE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ar-AE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l-GR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l-G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ar-AE" sz="1200" dirty="0" err="1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2"/>
                <a:endParaRPr lang="ar-AE" sz="1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2"/>
                <a:endParaRPr lang="ar-AE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sz="1200" b="1" dirty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Metric</m:t>
                    </m:r>
                    <m:r>
                      <m:rPr>
                        <m:nor/>
                      </m:rPr>
                      <a:rPr lang="de-CH" sz="1200" b="1" dirty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CH" sz="1200" b="1" dirty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components</m:t>
                    </m:r>
                    <m:r>
                      <m:rPr>
                        <m:nor/>
                      </m:rPr>
                      <a:rPr lang="de-CH" sz="1200" b="1" dirty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de-CH" sz="1200" b="1" dirty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equatorial</m:t>
                    </m:r>
                    <m:r>
                      <m:rPr>
                        <m:nor/>
                      </m:rPr>
                      <a:rPr lang="de-CH" sz="1200" b="1" dirty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):</m:t>
                    </m:r>
                  </m:oMath>
                </a14:m>
                <a:endParaRPr lang="de-CH" sz="12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𝜙𝜙</m:t>
                        </m:r>
                      </m:sub>
                    </m:sSub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sSup>
                          <m:sSupPr>
                            <m:ctrlP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ar-AE" sz="1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de-CH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highlight>
                              <a:srgbClr val="FE4A5C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highlight>
                              <a:srgbClr val="FE4A5C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ar-AE" sz="1200" i="1" dirty="0" err="1">
                            <a:solidFill>
                              <a:schemeClr val="bg1"/>
                            </a:solidFill>
                            <a:highlight>
                              <a:srgbClr val="FE4A5C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𝑟𝑟</m:t>
                        </m:r>
                      </m:sub>
                    </m:sSub>
                    <m:r>
                      <a:rPr lang="ar-AE" sz="1200" i="1" dirty="0">
                        <a:solidFill>
                          <a:schemeClr val="bg1"/>
                        </a:solidFill>
                        <a:highlight>
                          <a:srgbClr val="FE4A5C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highlight>
                              <a:srgbClr val="FE4A5C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AE" sz="1200" i="1" dirty="0">
                                <a:solidFill>
                                  <a:schemeClr val="bg1"/>
                                </a:solidFill>
                                <a:highlight>
                                  <a:srgbClr val="FE4A5C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200" i="1" dirty="0" err="1">
                                <a:solidFill>
                                  <a:schemeClr val="bg1"/>
                                </a:solidFill>
                                <a:highlight>
                                  <a:srgbClr val="FE4A5C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highlight>
                                  <a:srgbClr val="FE4A5C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l-GR" sz="1200" dirty="0">
                            <a:solidFill>
                              <a:schemeClr val="bg1"/>
                            </a:solidFill>
                            <a:highlight>
                              <a:srgbClr val="FE4A5C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den>
                    </m:f>
                  </m:oMath>
                </a14:m>
                <a:endParaRPr lang="de-CH" sz="1200" i="1" dirty="0">
                  <a:solidFill>
                    <a:schemeClr val="bg1"/>
                  </a:solidFill>
                  <a:highlight>
                    <a:srgbClr val="FE4A5C"/>
                  </a:highligh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highlight>
                              <a:srgbClr val="007A96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highlight>
                              <a:srgbClr val="007A96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ar-AE" sz="1200" i="1" dirty="0">
                            <a:solidFill>
                              <a:schemeClr val="bg1"/>
                            </a:solidFill>
                            <a:highlight>
                              <a:srgbClr val="007A96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ar-AE" sz="1200" i="1" dirty="0">
                            <a:solidFill>
                              <a:schemeClr val="bg1"/>
                            </a:solidFill>
                            <a:highlight>
                              <a:srgbClr val="007A96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ar-AE" sz="1200" i="1" dirty="0">
                        <a:solidFill>
                          <a:schemeClr val="bg1"/>
                        </a:solidFill>
                        <a:highlight>
                          <a:srgbClr val="007A96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highlight>
                              <a:srgbClr val="007A96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200" i="1" dirty="0">
                            <a:solidFill>
                              <a:schemeClr val="bg1"/>
                            </a:solidFill>
                            <a:highlight>
                              <a:srgbClr val="007A96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ar-AE" sz="1200" i="1" dirty="0">
                            <a:solidFill>
                              <a:schemeClr val="bg1"/>
                            </a:solidFill>
                            <a:highlight>
                              <a:srgbClr val="007A96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𝑀𝑎</m:t>
                        </m:r>
                      </m:num>
                      <m:den>
                        <m:r>
                          <a:rPr lang="ar-AE" sz="1200" i="1" dirty="0" err="1">
                            <a:solidFill>
                              <a:schemeClr val="bg1"/>
                            </a:solidFill>
                            <a:highlight>
                              <a:srgbClr val="007A96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de-CH" sz="1200" i="1" dirty="0">
                  <a:solidFill>
                    <a:schemeClr val="bg1"/>
                  </a:solidFill>
                  <a:highlight>
                    <a:srgbClr val="007A96"/>
                  </a:highligh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ar-AE" sz="1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ar-AE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ar-AE" sz="1200" dirty="0" err="1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ar-AE" dirty="0"/>
              </a:p>
              <a:p>
                <a:pPr lvl="1"/>
                <a:endParaRPr lang="ar-AE" dirty="0"/>
              </a:p>
              <a:p>
                <a:pPr lvl="1"/>
                <a:endParaRPr lang="ar-AE" dirty="0"/>
              </a:p>
              <a:p>
                <a:pPr lvl="1"/>
                <a:endParaRPr lang="de-CH" sz="12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de-CH" sz="12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endParaRPr lang="de-CH" sz="12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9DE74AB6-F3E3-85BD-C991-408D64207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400000" cy="4680000"/>
              </a:xfrm>
              <a:prstGeom prst="rect">
                <a:avLst/>
              </a:prstGeom>
              <a:blipFill>
                <a:blip r:embed="rId2"/>
                <a:stretch>
                  <a:fillRect t="-5420" b="-195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9501B16B-42C8-F013-85A8-4CEDD7F7F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Theory and Implementation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2">
                <a:extLst>
                  <a:ext uri="{FF2B5EF4-FFF2-40B4-BE49-F238E27FC236}">
                    <a16:creationId xmlns:a16="http://schemas.microsoft.com/office/drawing/2014/main" id="{FB5896A7-E050-8AC7-C8D2-2E58A7CD8E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162" y="1412875"/>
                <a:ext cx="5400000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CH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Event Horizons (</a:t>
                </a:r>
                <a14:m>
                  <m:oMath xmlns:m="http://schemas.openxmlformats.org/officeDocument/2006/math">
                    <m:r>
                      <a:rPr lang="de-CH" sz="1200" b="1">
                        <a:solidFill>
                          <a:schemeClr val="bg1"/>
                        </a:solidFill>
                        <a:highlight>
                          <a:srgbClr val="FE4A5C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∆=</m:t>
                    </m:r>
                    <m:r>
                      <a:rPr lang="de-CH" sz="1200" b="1">
                        <a:solidFill>
                          <a:schemeClr val="bg1"/>
                        </a:solidFill>
                        <a:highlight>
                          <a:srgbClr val="FE4A5C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CH" sz="1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):</m:t>
                    </m:r>
                  </m:oMath>
                </a14:m>
                <a:endParaRPr lang="de-CH" sz="12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1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ar-AE" sz="1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</m:sub>
                    </m:sSub>
                    <m:r>
                      <a:rPr lang="ar-AE" sz="1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ar-AE" sz="1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ar-AE" sz="1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ar-AE" sz="1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ar-AE" sz="1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p>
                            <m:r>
                              <a:rPr lang="ar-AE" sz="1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ar-AE" sz="1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ar-AE" sz="1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ar-AE" sz="1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endParaRPr lang="ar-AE" sz="12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Outer </a:t>
                </a:r>
                <a:r>
                  <a:rPr lang="de-CH" sz="12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horizon</a:t>
                </a:r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>
                            <a:solidFill>
                              <a:schemeClr val="bg1"/>
                            </a:solidFill>
                            <a:highlight>
                              <a:srgbClr val="007A96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1200">
                            <a:solidFill>
                              <a:schemeClr val="bg1"/>
                            </a:solidFill>
                            <a:highlight>
                              <a:srgbClr val="007A96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ar-AE" sz="1200">
                            <a:solidFill>
                              <a:schemeClr val="bg1"/>
                            </a:solidFill>
                            <a:highlight>
                              <a:srgbClr val="007A96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ar-AE" sz="1200" dirty="0">
                  <a:solidFill>
                    <a:schemeClr val="bg1"/>
                  </a:solidFill>
                  <a:highlight>
                    <a:srgbClr val="007A96"/>
                  </a:highligh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Inner</m:t>
                    </m:r>
                    <m:r>
                      <m:rPr>
                        <m:nor/>
                      </m:rP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horizon</m:t>
                    </m:r>
                    <m:r>
                      <m:rPr>
                        <m:nor/>
                      </m:rP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,  </m:t>
                    </m:r>
                  </m:oMath>
                </a14:m>
                <a:endParaRPr lang="ar-AE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ar-AE" sz="1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sz="1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Extremal</m:t>
                      </m:r>
                      <m:r>
                        <m:rPr>
                          <m:nor/>
                        </m:rPr>
                        <a:rPr lang="de-CH" sz="1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CH" sz="1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limit</m:t>
                      </m:r>
                      <m:r>
                        <m:rPr>
                          <m:nor/>
                        </m:rPr>
                        <a:rPr lang="de-CH" sz="1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CH" sz="1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1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1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de-CH" sz="1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ar-A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2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</m:sub>
                      </m:sSub>
                      <m:r>
                        <a:rPr lang="ar-AE" sz="1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ar-AE" sz="1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ar-AE" sz="1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  </m:t>
                      </m:r>
                    </m:oMath>
                  </m:oMathPara>
                </a14:m>
                <a:endParaRPr lang="ar-AE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sz="12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Ergosphere</a:t>
                </a:r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tt</m:t>
                        </m:r>
                      </m:sub>
                    </m:sSub>
                    <m:r>
                      <a:rPr lang="ar-AE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=0):</m:t>
                    </m:r>
                  </m:oMath>
                </a14:m>
                <a:endParaRPr lang="ar-AE" sz="1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ergo</m:t>
                        </m:r>
                      </m:sub>
                    </m:sSub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2</m:t>
                    </m:r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ar-AE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</m:t>
                    </m:r>
                    <m:sSub>
                      <m:sSub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ergo</m:t>
                        </m:r>
                      </m:sub>
                    </m:sSub>
                  </m:oMath>
                </a14:m>
                <a:endParaRPr lang="ar-AE" sz="1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266700" lvl="1" indent="0">
                  <a:buNone/>
                </a:pPr>
                <a:endParaRPr lang="ar-AE" sz="1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endParaRPr lang="ar-AE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Frame</m:t>
                    </m:r>
                    <m: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Dragging</m:t>
                    </m:r>
                    <m: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angular</m:t>
                    </m:r>
                    <m: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velocity</m:t>
                    </m:r>
                    <m: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ZAMO</m:t>
                    </m:r>
                    <m:r>
                      <a:rPr lang="de-CH" sz="1200" baseline="30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m:rPr>
                            <m:lit/>
                          </m:r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ar-AE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  <m:sup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den>
                    </m:f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𝑎𝑡</m:t>
                    </m:r>
                    <m:r>
                      <a:rPr lang="de-CH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h𝑜𝑟𝑖𝑧𝑜𝑛</m:t>
                    </m:r>
                  </m:oMath>
                </a14:m>
                <a:endParaRPr lang="de-CH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CH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CH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ar-A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𝜙𝜙</m:t>
                            </m:r>
                          </m:sub>
                        </m:sSub>
                      </m:den>
                    </m:f>
                    <m:r>
                      <a:rPr lang="ar-A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𝑀𝑟𝑎</m:t>
                        </m:r>
                      </m:num>
                      <m:den>
                        <m:r>
                          <a:rPr lang="ar-A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ar-AE" sz="1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ar-AE" dirty="0"/>
              </a:p>
              <a:p>
                <a:pPr lvl="1"/>
                <a:endParaRPr lang="ar-AE" sz="1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CH" sz="1200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CH" sz="12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Inhaltsplatzhalter 2">
                <a:extLst>
                  <a:ext uri="{FF2B5EF4-FFF2-40B4-BE49-F238E27FC236}">
                    <a16:creationId xmlns:a16="http://schemas.microsoft.com/office/drawing/2014/main" id="{FB5896A7-E050-8AC7-C8D2-2E58A7CD8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162" y="1412875"/>
                <a:ext cx="5400000" cy="4680000"/>
              </a:xfrm>
              <a:prstGeom prst="rect">
                <a:avLst/>
              </a:prstGeom>
              <a:blipFill>
                <a:blip r:embed="rId3"/>
                <a:stretch>
                  <a:fillRect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 descr="Ein Bild, das Kreis, Spirale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8C49BAC8-18CD-BBA8-031F-D1E165EC5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623" y="2297143"/>
            <a:ext cx="2136274" cy="213627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750BF7D-77F5-C080-0A55-733D81F76082}"/>
              </a:ext>
            </a:extLst>
          </p:cNvPr>
          <p:cNvSpPr txBox="1"/>
          <p:nvPr/>
        </p:nvSpPr>
        <p:spPr>
          <a:xfrm>
            <a:off x="9079145" y="2073531"/>
            <a:ext cx="21932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>
                <a:solidFill>
                  <a:schemeClr val="bg1"/>
                </a:solidFill>
              </a:rPr>
              <a:t>Visualization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of</a:t>
            </a:r>
            <a:r>
              <a:rPr lang="de-DE" sz="1100" dirty="0">
                <a:solidFill>
                  <a:schemeClr val="bg1"/>
                </a:solidFill>
              </a:rPr>
              <a:t> Frame </a:t>
            </a:r>
            <a:r>
              <a:rPr lang="de-DE" sz="1100" dirty="0" err="1">
                <a:solidFill>
                  <a:schemeClr val="bg1"/>
                </a:solidFill>
              </a:rPr>
              <a:t>Dragging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D69E304-8CBF-4048-96BA-C791D670EE93}"/>
              </a:ext>
            </a:extLst>
          </p:cNvPr>
          <p:cNvSpPr/>
          <p:nvPr/>
        </p:nvSpPr>
        <p:spPr>
          <a:xfrm>
            <a:off x="9718560" y="2908080"/>
            <a:ext cx="914400" cy="914400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de-DE">
              <a:solidFill>
                <a:srgbClr val="FE4A5C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F88EBCF-2E3F-77D5-18FA-B32662213792}"/>
              </a:ext>
            </a:extLst>
          </p:cNvPr>
          <p:cNvSpPr txBox="1"/>
          <p:nvPr/>
        </p:nvSpPr>
        <p:spPr>
          <a:xfrm>
            <a:off x="10419526" y="4234032"/>
            <a:ext cx="17056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FE4A5C"/>
                </a:solidFill>
              </a:rPr>
              <a:t>Stationary</a:t>
            </a:r>
            <a:r>
              <a:rPr lang="de-DE" sz="1100" dirty="0">
                <a:solidFill>
                  <a:srgbClr val="FE4A5C"/>
                </a:solidFill>
              </a:rPr>
              <a:t> </a:t>
            </a:r>
            <a:r>
              <a:rPr lang="de-DE" sz="1100" dirty="0" err="1">
                <a:solidFill>
                  <a:srgbClr val="FE4A5C"/>
                </a:solidFill>
              </a:rPr>
              <a:t>limit</a:t>
            </a:r>
            <a:r>
              <a:rPr lang="de-DE" sz="1100" dirty="0">
                <a:solidFill>
                  <a:srgbClr val="FE4A5C"/>
                </a:solidFill>
              </a:rPr>
              <a:t> </a:t>
            </a:r>
            <a:r>
              <a:rPr lang="de-DE" sz="1100" dirty="0" err="1">
                <a:solidFill>
                  <a:srgbClr val="FE4A5C"/>
                </a:solidFill>
              </a:rPr>
              <a:t>surface</a:t>
            </a:r>
            <a:endParaRPr lang="de-DE" sz="1100" dirty="0">
              <a:solidFill>
                <a:srgbClr val="FE4A5C"/>
              </a:solidFill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CE49032-0906-A6F9-D935-CC94F92DB3AE}"/>
              </a:ext>
            </a:extLst>
          </p:cNvPr>
          <p:cNvCxnSpPr>
            <a:cxnSpLocks/>
          </p:cNvCxnSpPr>
          <p:nvPr/>
        </p:nvCxnSpPr>
        <p:spPr>
          <a:xfrm flipH="1" flipV="1">
            <a:off x="10473692" y="3752875"/>
            <a:ext cx="461008" cy="499174"/>
          </a:xfrm>
          <a:prstGeom prst="straightConnector1">
            <a:avLst/>
          </a:prstGeom>
          <a:ln>
            <a:solidFill>
              <a:srgbClr val="FE4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3">
            <a:extLst>
              <a:ext uri="{FF2B5EF4-FFF2-40B4-BE49-F238E27FC236}">
                <a16:creationId xmlns:a16="http://schemas.microsoft.com/office/drawing/2014/main" id="{F253F3CA-447B-F80C-BCC7-98A98348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 | ZAMO: </a:t>
            </a:r>
            <a:r>
              <a:rPr lang="de-DE" noProof="0" dirty="0" err="1"/>
              <a:t>zero</a:t>
            </a:r>
            <a:r>
              <a:rPr lang="de-DE" noProof="0" dirty="0"/>
              <a:t> angular </a:t>
            </a:r>
            <a:r>
              <a:rPr lang="de-DE" noProof="0" dirty="0" err="1"/>
              <a:t>momentum</a:t>
            </a:r>
            <a:r>
              <a:rPr lang="de-DE" noProof="0" dirty="0"/>
              <a:t> </a:t>
            </a:r>
            <a:r>
              <a:rPr lang="de-DE" noProof="0" dirty="0" err="1"/>
              <a:t>obseerver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88667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B1299-1685-DEB2-8F92-224DF44AB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EE1342-860B-ADDF-2837-EA47C75A8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C2DD19-A3BF-F74E-DDA2-10A65B8D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12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C5AB27A9-5937-4A0B-6FBF-73FCAA374B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Non-zero Christoffel Symbols (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equatorial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sz="12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Limit</m:t>
                      </m:r>
                      <m:r>
                        <m:rPr>
                          <m:nor/>
                        </m:rPr>
                        <a:rPr lang="de-CH" sz="12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de-CH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𝒂</m:t>
                      </m:r>
                      <m:r>
                        <a:rPr lang="de-CH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→</m:t>
                      </m:r>
                      <m:r>
                        <a:rPr lang="de-CH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𝟎</m:t>
                      </m:r>
                      <m:r>
                        <a:rPr lang="de-CH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de-CH" sz="1200" b="1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CH" sz="1200" b="1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Schwarzschild</m:t>
                      </m:r>
                    </m:oMath>
                  </m:oMathPara>
                </a14:m>
                <a:endParaRPr lang="de-CH" sz="1200" b="1" i="0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𝑡𝑟</m:t>
                          </m:r>
                        </m:sub>
                        <m:sup>
                          <m:r>
                            <a:rPr lang="de-CH" sz="1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bSup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</m:t>
                      </m:r>
                      <m:f>
                        <m:fPr>
                          <m:ctrlPr>
                            <a:rPr lang="de-CH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𝑀𝑎</m:t>
                          </m:r>
                        </m:num>
                        <m:den>
                          <m:sSup>
                            <m:sSupPr>
                              <m:ctrlPr>
                                <a:rPr lang="de-CH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200" b="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de-CH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</m:den>
                      </m:f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</m:t>
                      </m:r>
                      <m:r>
                        <a:rPr lang="de-CH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 </m:t>
                      </m:r>
                    </m:oMath>
                  </m:oMathPara>
                </a14:m>
                <a:endParaRPr lang="de-CH" sz="1200" b="1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CH" sz="1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bSup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den>
                      </m:f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  <a:endParaRPr lang="de-CH" sz="1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de-CH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num>
                        <m:den>
                          <m:sSup>
                            <m:sSupPr>
                              <m:ctrlPr>
                                <a:rPr lang="de-CH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200" b="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  <a:endParaRPr lang="de-CH" sz="1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𝜙𝜙</m:t>
                          </m:r>
                        </m:sub>
                        <m:sup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</m:t>
                      </m:r>
                      <m:f>
                        <m:fPr>
                          <m:ctrlPr>
                            <a:rPr lang="de-CH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CH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CH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Σ</m:t>
                          </m:r>
                        </m:den>
                      </m:f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  <a:endParaRPr lang="de-CH" sz="1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𝑟𝑟</m:t>
                          </m:r>
                        </m:sub>
                        <m:sup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</m:t>
                          </m:r>
                          <m:sSup>
                            <m:sSupPr>
                              <m:ctrlPr>
                                <a:rPr lang="de-CH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12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−</m:t>
                          </m:r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</m:t>
                          </m:r>
                          <m:sSup>
                            <m:sSupPr>
                              <m:ctrlPr>
                                <a:rPr lang="de-CH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−</m:t>
                          </m:r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  <m:r>
                            <m:rPr>
                              <m:sty m:val="p"/>
                            </m:rPr>
                            <a:rPr lang="de-CH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CH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ΣΔ</m:t>
                          </m:r>
                        </m:den>
                      </m:f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  <a:endParaRPr lang="de-CH" sz="1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𝑡𝑡</m:t>
                          </m:r>
                        </m:sub>
                        <m:sup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</m:t>
                          </m:r>
                          <m:r>
                            <m:rPr>
                              <m:sty m:val="p"/>
                            </m:rPr>
                            <a:rPr lang="de-CH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de-CH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1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12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CH" sz="12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CH" sz="1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12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CH" sz="12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de-CH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200" b="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  <a:endParaRPr lang="de-CH" sz="1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CH" sz="1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𝑀𝑎</m:t>
                          </m:r>
                          <m:d>
                            <m:dPr>
                              <m:ctrlPr>
                                <a:rPr lang="de-CH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1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12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CH" sz="12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−2</m:t>
                              </m:r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𝑀𝑟</m:t>
                              </m:r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CH" sz="1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12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CH" sz="12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de-CH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200" b="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de-CH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</m:den>
                      </m:f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  <a:endParaRPr lang="de-CH" sz="1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𝑡𝑟</m:t>
                          </m:r>
                        </m:sub>
                        <m:sup>
                          <m:r>
                            <a:rPr lang="de-CH" sz="1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</m:t>
                          </m:r>
                          <m:r>
                            <a:rPr lang="de-CH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num>
                        <m:den>
                          <m:sSup>
                            <m:sSupPr>
                              <m:ctrlPr>
                                <a:rPr lang="de-CH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200" b="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CH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de-CH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</m:den>
                      </m:f>
                      <m:r>
                        <a:rPr lang="de-CH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200" b="1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200" b="1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200" b="1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C5AB27A9-5937-4A0B-6FBF-73FCAA374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7AA64385-8342-702E-94D3-B3F25E5C5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Theory and Implementation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2">
                <a:extLst>
                  <a:ext uri="{FF2B5EF4-FFF2-40B4-BE49-F238E27FC236}">
                    <a16:creationId xmlns:a16="http://schemas.microsoft.com/office/drawing/2014/main" id="{134F394D-41CC-C15F-1610-DDEFF53D8D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34711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Geodesic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Equations</a:t>
                </a:r>
                <a:r>
                  <a:rPr lang="de-DE" sz="1200" baseline="300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1)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equatorial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=−2</m:t>
                      </m:r>
                      <m:r>
                        <m:rPr>
                          <m:lit/>
                        </m:rP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bSup>
                      <m:r>
                        <m:rPr>
                          <m:lit/>
                        </m:rP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p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p>
                      <m:r>
                        <a:rPr lang="de-DE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−2</m:t>
                      </m:r>
                      <m:r>
                        <m:rPr>
                          <m:lit/>
                        </m:rP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𝑡𝑟</m:t>
                          </m:r>
                        </m:sub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bSup>
                      <m:r>
                        <m:rPr>
                          <m:lit/>
                        </m:rP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p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  <a:endParaRPr lang="de-CH" sz="1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𝑡𝑡</m:t>
                          </m:r>
                        </m:sub>
                        <m:sup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de-DE" sz="12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𝑟𝑟</m:t>
                          </m:r>
                        </m:sub>
                        <m:sup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de-DE" sz="12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𝜙𝜙</m:t>
                          </m:r>
                        </m:sub>
                        <m:sup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de-DE" sz="12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𝜙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−2</m:t>
                      </m:r>
                      <m:r>
                        <m:rPr>
                          <m:lit/>
                        </m:rP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r>
                        <m:rPr>
                          <m:lit/>
                        </m:rP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p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  <a:endParaRPr lang="de-CH" sz="1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=−2</m:t>
                      </m:r>
                      <m:r>
                        <m:rPr>
                          <m:lit/>
                        </m:rP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𝑡𝑟</m:t>
                          </m:r>
                        </m:sub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bSup>
                      <m:r>
                        <m:rPr>
                          <m:lit/>
                        </m:rP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p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−2</m:t>
                      </m:r>
                      <m:r>
                        <m:rPr>
                          <m:lit/>
                        </m:rP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2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bSup>
                      <m:r>
                        <m:rPr>
                          <m:lit/>
                        </m:rP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p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p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Conservation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from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Killing 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vectors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𝐿</m:t>
                      </m:r>
                      <m:r>
                        <a:rPr lang="de-DE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a:rPr lang="de-DE" sz="1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</m:sSub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</m:sSub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p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𝜙𝜙</m:t>
                          </m:r>
                        </m:sub>
                      </m:sSub>
                      <m:sSup>
                        <m:sSupPr>
                          <m:ctrlPr>
                            <a:rPr lang="de-DE" sz="1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2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de-CH" sz="1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𝐸</m:t>
                      </m:r>
                      <m:r>
                        <a:rPr lang="de-DE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a:rPr lang="de-DE" sz="1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1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</m:t>
                      </m:r>
                      <m:d>
                        <m:dPr>
                          <m:ctrlPr>
                            <a:rPr lang="de-DE" sz="1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de-DE" sz="12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𝑡𝑡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de-DE" sz="12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𝑡</m:t>
                              </m:r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𝜙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de-DE" sz="12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  <m:r>
                        <a:rPr lang="de-DE" sz="12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2" name="Inhaltsplatzhalter 2">
                <a:extLst>
                  <a:ext uri="{FF2B5EF4-FFF2-40B4-BE49-F238E27FC236}">
                    <a16:creationId xmlns:a16="http://schemas.microsoft.com/office/drawing/2014/main" id="{134F394D-41CC-C15F-1610-DDEFF53D8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711" y="1412875"/>
                <a:ext cx="5364162" cy="4680000"/>
              </a:xfrm>
              <a:prstGeom prst="rect">
                <a:avLst/>
              </a:prstGeom>
              <a:blipFill>
                <a:blip r:embed="rId3"/>
                <a:stretch>
                  <a:fillRect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C7FE4615-47FC-2142-B1B4-5727CD2A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 | 1) </a:t>
            </a:r>
            <a:r>
              <a:rPr lang="de-CH" dirty="0"/>
              <a:t>Reference: Bardeen et al. (1972), </a:t>
            </a:r>
            <a:r>
              <a:rPr lang="de-CH" dirty="0" err="1"/>
              <a:t>Eq</a:t>
            </a:r>
            <a:r>
              <a:rPr lang="de-CH" dirty="0"/>
              <a:t>. 2.2-2.5</a:t>
            </a:r>
          </a:p>
          <a:p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239068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BB03-111F-3B99-9C56-9C300D20E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580B4C-E90C-9E07-B628-D4E3ABC83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FA81-66A9-DDD2-1D39-A6420BEB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13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0BC34A1F-14F4-510F-78B9-B83E9B9D11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5697646"/>
                <a:ext cx="11098212" cy="395227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Violations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over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full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trajectory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 </a:t>
                </a: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4</m:t>
                        </m:r>
                      </m:sup>
                    </m:sSup>
                    <m:r>
                      <a:rPr lang="de-CH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Angular Momentum: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4</m:t>
                        </m:r>
                      </m:sup>
                    </m:sSup>
                    <m:r>
                      <a:rPr lang="de-CH" sz="1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Null </a:t>
                </a:r>
                <a:r>
                  <a:rPr lang="de-DE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</a:t>
                </a: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𝜇𝜈</m:t>
                            </m:r>
                          </m:sub>
                        </m:sSub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0BC34A1F-14F4-510F-78B9-B83E9B9D1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5697646"/>
                <a:ext cx="11098212" cy="395227"/>
              </a:xfrm>
              <a:prstGeom prst="rect">
                <a:avLst/>
              </a:prstGeom>
              <a:blipFill>
                <a:blip r:embed="rId2"/>
                <a:stretch>
                  <a:fillRect l="-114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4A54DB0A-100A-F177-9EBD-CB6381851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9D19D9-89C5-6A1A-05B4-AD9153BB3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1264787"/>
            <a:ext cx="4328424" cy="432842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1812339-1E79-4C95-35A1-D12CA7B96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7575" y="1264787"/>
            <a:ext cx="4328424" cy="4328424"/>
          </a:xfrm>
          <a:prstGeom prst="rect">
            <a:avLst/>
          </a:prstGeom>
        </p:spPr>
      </p:pic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9152E22D-BC34-4EE6-93DC-AD43C07C3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873845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1C3BD-D19A-7426-50F9-65D683C15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94C849-0097-7088-6750-BA9167FA3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83CBDD-C8D4-8236-5B01-49025F36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14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DF765F2B-6AB3-7C49-B2BA-9F4F750764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5697646"/>
                <a:ext cx="11098212" cy="395227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Violations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over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full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trajectory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 </a:t>
                </a: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4</m:t>
                        </m:r>
                      </m:sup>
                    </m:sSup>
                    <m:r>
                      <a:rPr lang="de-CH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Angular Momentum: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4</m:t>
                        </m:r>
                      </m:sup>
                    </m:sSup>
                    <m:r>
                      <a:rPr lang="de-CH" sz="1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Null </a:t>
                </a:r>
                <a:r>
                  <a:rPr lang="de-DE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</a:t>
                </a: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𝜇𝜈</m:t>
                            </m:r>
                          </m:sub>
                        </m:sSub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DF765F2B-6AB3-7C49-B2BA-9F4F75076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5697646"/>
                <a:ext cx="11098212" cy="395227"/>
              </a:xfrm>
              <a:prstGeom prst="rect">
                <a:avLst/>
              </a:prstGeom>
              <a:blipFill>
                <a:blip r:embed="rId2"/>
                <a:stretch>
                  <a:fillRect l="-114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4202589D-95BF-B332-CDBB-060FFF3E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7" name="Grafik 6" descr="Ein Bild, das Screenshot, Text, Astronomie enthält.&#10;&#10;KI-generierte Inhalte können fehlerhaft sein.">
            <a:extLst>
              <a:ext uri="{FF2B5EF4-FFF2-40B4-BE49-F238E27FC236}">
                <a16:creationId xmlns:a16="http://schemas.microsoft.com/office/drawing/2014/main" id="{FB6EF601-CE1B-DCC2-A101-40F52E65A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149" y="1167148"/>
            <a:ext cx="4523700" cy="4523700"/>
          </a:xfrm>
          <a:prstGeom prst="rect">
            <a:avLst/>
          </a:prstGeom>
        </p:spPr>
      </p:pic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88D824D6-93FB-5FDE-BFBA-FD0E04069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767350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E62C1-C3F1-BA92-2924-ED4EE31DA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A6294B6-7451-1804-50E7-43E4EF881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AD1BD9-F757-3842-A052-3D4B8A40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15</a:t>
            </a:fld>
            <a:endParaRPr lang="de-CH" noProof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0DB630E-5384-ED98-305D-3104C3FBD104}"/>
              </a:ext>
            </a:extLst>
          </p:cNvPr>
          <p:cNvSpPr txBox="1">
            <a:spLocks/>
          </p:cNvSpPr>
          <p:nvPr/>
        </p:nvSpPr>
        <p:spPr>
          <a:xfrm>
            <a:off x="731838" y="5697646"/>
            <a:ext cx="11098212" cy="395227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400" dirty="0">
              <a:solidFill>
                <a:schemeClr val="bg1"/>
              </a:solidFill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de-DE" sz="1400" dirty="0">
              <a:solidFill>
                <a:schemeClr val="bg1"/>
              </a:solidFill>
              <a:ea typeface="Baskerville" panose="02020502070401020303" pitchFamily="18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E27388F3-FAFD-7580-2107-369D0056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6" name="Grafik 5" descr="Ein Bild, das Screenshot, Astronomie, Text, Raum enthält.&#10;&#10;KI-generierte Inhalte können fehlerhaft sein.">
            <a:extLst>
              <a:ext uri="{FF2B5EF4-FFF2-40B4-BE49-F238E27FC236}">
                <a16:creationId xmlns:a16="http://schemas.microsoft.com/office/drawing/2014/main" id="{3639782B-E15E-FDF7-9E62-FD0CADE78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39" y="941753"/>
            <a:ext cx="5151120" cy="5151120"/>
          </a:xfrm>
          <a:prstGeom prst="rect">
            <a:avLst/>
          </a:prstGeom>
        </p:spPr>
      </p:pic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F980EEF7-3EC6-F019-852B-9FC3359A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4075771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BA466-9062-3F84-CB03-9FEDAA917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2571A5-D243-945D-3C13-5F04531BB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94783E-D735-3D09-E0DB-FC14B88E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16</a:t>
            </a:fld>
            <a:endParaRPr lang="de-CH" noProof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18D7325-2BD5-111D-2E73-BB05F62AA982}"/>
              </a:ext>
            </a:extLst>
          </p:cNvPr>
          <p:cNvSpPr txBox="1">
            <a:spLocks/>
          </p:cNvSpPr>
          <p:nvPr/>
        </p:nvSpPr>
        <p:spPr>
          <a:xfrm>
            <a:off x="731838" y="5697646"/>
            <a:ext cx="11098212" cy="395227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400" dirty="0">
              <a:solidFill>
                <a:schemeClr val="bg1"/>
              </a:solidFill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de-DE" sz="1400" dirty="0">
              <a:solidFill>
                <a:schemeClr val="bg1"/>
              </a:solidFill>
              <a:ea typeface="Baskerville" panose="02020502070401020303" pitchFamily="18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A849C77-B208-9C8D-01D0-3D03519C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66A536E-20ED-948F-C613-040DF08EB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199" y="1428101"/>
            <a:ext cx="4269545" cy="426954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5B7CB7E-FAFA-5549-3DF3-21F8F0013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56" y="1428101"/>
            <a:ext cx="4269545" cy="4269545"/>
          </a:xfrm>
          <a:prstGeom prst="rect">
            <a:avLst/>
          </a:prstGeom>
        </p:spPr>
      </p:pic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9E6A0E3E-FD0B-3B43-A6C3-4FF4F9111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850587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DD89E-2E2D-06E9-B754-13D37FF04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CD5A2F3A-DF7F-1657-1ED4-DC3BA75C5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56" y="1015841"/>
            <a:ext cx="4196317" cy="419631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50F9A1-A88E-675E-5662-89B41836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88C7F6-E71B-47EE-4DD6-4ADA5167C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781706-F73E-8002-65F4-45786107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17</a:t>
            </a:fld>
            <a:endParaRPr lang="de-CH" noProof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A9D7FFA-3911-0AE9-3527-6FF70D8A1D47}"/>
              </a:ext>
            </a:extLst>
          </p:cNvPr>
          <p:cNvSpPr txBox="1">
            <a:spLocks/>
          </p:cNvSpPr>
          <p:nvPr/>
        </p:nvSpPr>
        <p:spPr>
          <a:xfrm>
            <a:off x="731837" y="5122625"/>
            <a:ext cx="10390678" cy="100800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de-DE" b="1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Fynn Hufler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de-DE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MSc</a:t>
            </a:r>
            <a:r>
              <a:rPr lang="de-DE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 Physics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de-DE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Dec</a:t>
            </a:r>
            <a:r>
              <a:rPr lang="de-DE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 3rd 2025, Austin</a:t>
            </a:r>
            <a:endParaRPr lang="de-CH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6B6F91A-910D-CB2B-3442-E11498501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 err="1"/>
              <a:t>Conclusion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A33B858E-A85F-8954-9F97-B00AF6636C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7" y="1412875"/>
                <a:ext cx="5364163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CH" sz="1200" dirty="0" err="1">
                    <a:solidFill>
                      <a:schemeClr val="bg1"/>
                    </a:solidFill>
                    <a:latin typeface="+mj-lt"/>
                  </a:rPr>
                  <a:t>Developed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</a:rPr>
                  <a:t> a fully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</a:rPr>
                  <a:t>general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de-CH" sz="1200" b="1" dirty="0" err="1">
                    <a:solidFill>
                      <a:schemeClr val="bg1"/>
                    </a:solidFill>
                    <a:latin typeface="+mj-lt"/>
                  </a:rPr>
                  <a:t>geodesic</a:t>
                </a:r>
                <a:r>
                  <a:rPr lang="de-CH" sz="1200" b="1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de-CH" sz="1200" b="1" dirty="0" err="1">
                    <a:solidFill>
                      <a:schemeClr val="bg1"/>
                    </a:solidFill>
                    <a:latin typeface="+mj-lt"/>
                  </a:rPr>
                  <a:t>simulator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</a:rPr>
                  <a:t>for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</a:rPr>
                  <a:t> Schwarzschild and Kerr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</a:rPr>
                  <a:t>black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</a:rPr>
                  <a:t>holes</a:t>
                </a:r>
                <a:endParaRPr lang="de-CH" sz="1200" dirty="0">
                  <a:solidFill>
                    <a:schemeClr val="bg1"/>
                  </a:solidFill>
                  <a:latin typeface="+mj-lt"/>
                </a:endParaRPr>
              </a:p>
              <a:p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Verified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relativistic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phenomena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</a:t>
                </a:r>
              </a:p>
              <a:p>
                <a:pPr lvl="1"/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Photon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Sphere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, ISCO,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impact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parameters</a:t>
                </a:r>
                <a:endParaRPr lang="de-CH" sz="1200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pPr lvl="1"/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Ergosphere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behavior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, frame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dragging</a:t>
                </a:r>
                <a:endParaRPr lang="de-CH" sz="1200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~4000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loc</a:t>
                </a:r>
                <a:endParaRPr lang="de-CH" sz="1200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pPr lvl="1"/>
                <a:endParaRPr lang="de-CH" sz="1200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Source code,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simulations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Jupyter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Notebook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user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demo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and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references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can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be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found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on GitHub:</a:t>
                </a:r>
              </a:p>
              <a:p>
                <a:pPr marL="0" indent="0">
                  <a:buNone/>
                </a:pP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     https://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github.com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/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fynnhufler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/General-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Relativity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-</a:t>
                </a:r>
                <a:r>
                  <a:rPr lang="de-CH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Simulations</a:t>
                </a:r>
                <a:endParaRPr lang="de-CH" sz="1200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200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A33B858E-A85F-8954-9F97-B00AF6636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7" y="1412875"/>
                <a:ext cx="5364163" cy="4680000"/>
              </a:xfrm>
              <a:prstGeom prst="rect">
                <a:avLst/>
              </a:prstGeom>
              <a:blipFill>
                <a:blip r:embed="rId3"/>
                <a:stretch>
                  <a:fillRect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692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679CE-BF30-BA93-B73D-2D549E745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0527C3-E4BE-B22D-2476-0321B512F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559175-831F-AE49-5DB1-A9DCBD3E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</a:t>
            </a:fld>
            <a:endParaRPr lang="de-CH" noProof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FC046CE-7305-2E19-A585-FD65A7ED22F9}"/>
              </a:ext>
            </a:extLst>
          </p:cNvPr>
          <p:cNvSpPr txBox="1">
            <a:spLocks/>
          </p:cNvSpPr>
          <p:nvPr/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Introduction</a:t>
            </a:r>
            <a:endParaRPr lang="de-DE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  <a:p>
            <a:r>
              <a:rPr lang="de-DE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Schwarzschild Black Holes</a:t>
            </a:r>
            <a:endParaRPr lang="de-CH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  <a:p>
            <a:pPr lvl="1"/>
            <a:r>
              <a:rPr lang="de-DE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Theory and </a:t>
            </a:r>
            <a:r>
              <a:rPr lang="de-CH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Computational Implementation</a:t>
            </a:r>
          </a:p>
          <a:p>
            <a:pPr lvl="1"/>
            <a:r>
              <a:rPr lang="de-CH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Results</a:t>
            </a:r>
            <a:r>
              <a:rPr lang="de-CH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 and </a:t>
            </a:r>
            <a:r>
              <a:rPr lang="de-CH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Visualization</a:t>
            </a:r>
            <a:endParaRPr lang="de-CH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  <a:p>
            <a:r>
              <a:rPr lang="de-CH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Kerr Black Holes</a:t>
            </a:r>
          </a:p>
          <a:p>
            <a:pPr lvl="1"/>
            <a:r>
              <a:rPr lang="de-CH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Theory and Computational Implementation</a:t>
            </a:r>
          </a:p>
          <a:p>
            <a:pPr lvl="1"/>
            <a:r>
              <a:rPr lang="de-CH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Results</a:t>
            </a:r>
            <a:r>
              <a:rPr lang="de-CH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 and </a:t>
            </a:r>
            <a:r>
              <a:rPr lang="de-CH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Visualization</a:t>
            </a:r>
            <a:endParaRPr lang="de-CH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  <a:p>
            <a:r>
              <a:rPr lang="de-CH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Conclusion</a:t>
            </a:r>
            <a:endParaRPr lang="de-DE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DE1A63C-F4B6-78CA-FAE8-A463EB49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Table </a:t>
            </a:r>
            <a:r>
              <a:rPr lang="de-CH" dirty="0" err="1"/>
              <a:t>of</a:t>
            </a:r>
            <a:r>
              <a:rPr lang="de-CH" dirty="0"/>
              <a:t> Contents</a:t>
            </a: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989970AC-5193-7AB1-8D31-483BFE28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091710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5AC6F-71A9-C890-BFF3-C27101C84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8AE240-A626-A042-6040-76873F127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5A9FD6-3BBF-3C38-2A1A-0CDC9A8C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3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F5A853D6-5484-C975-4DC2-F98149E2D2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7" y="1412875"/>
                <a:ext cx="10728325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Problem –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Solve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geodesic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equations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in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curved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spacetime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for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timelike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and null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trajectories</a:t>
                </a:r>
                <a:endParaRPr lang="de-DE" sz="1200" b="1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Geodesic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Equation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1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𝛼𝛽</m:t>
                        </m:r>
                      </m:sub>
                      <m:sup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f>
                      <m:f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num>
                      <m:den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p>
                      </m:num>
                      <m:den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de-D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CH" sz="1200" i="1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Christoffel Symbols: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de-D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1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𝛼𝛽</m:t>
                        </m:r>
                      </m:sub>
                      <m:sup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de-DE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d>
                      <m:d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𝜈𝛽</m:t>
                            </m:r>
                          </m:sub>
                        </m:sSub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sSub>
                          <m:sSub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𝜈𝛼</m:t>
                            </m:r>
                          </m:sub>
                        </m:sSub>
                        <m: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𝛼𝛽</m:t>
                            </m:r>
                          </m:sub>
                        </m:sSub>
                      </m:e>
                    </m:d>
                  </m:oMath>
                </a14:m>
                <a:endParaRPr lang="de-CH" sz="1200" i="1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sz="1200" b="1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Metrics</m:t>
                    </m:r>
                    <m:r>
                      <m:rPr>
                        <m:nor/>
                      </m:rPr>
                      <a:rPr lang="de-CH" sz="1200" b="1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CH" sz="1200" b="1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Considered</m:t>
                    </m:r>
                    <m:r>
                      <m:rPr>
                        <m:nor/>
                      </m:rPr>
                      <a:rPr lang="de-DE" sz="1200" b="1" dirty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:</m:t>
                    </m:r>
                  </m:oMath>
                </a14:m>
                <a:endParaRPr lang="de-CH" sz="1200" b="1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pPr lvl="1"/>
                <a:r>
                  <a:rPr lang="de-DE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Schwarzschild (a = 0): Spherical Symmetry</a:t>
                </a:r>
              </a:p>
              <a:p>
                <a:pPr lvl="1"/>
                <a:r>
                  <a:rPr lang="de-DE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Kerr (a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de-CH" sz="1200" b="0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 0): </m:t>
                    </m:r>
                    <m:r>
                      <m:rPr>
                        <m:nor/>
                      </m:rPr>
                      <a:rPr lang="de-CH" sz="1200" b="0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Axial</m:t>
                    </m:r>
                    <m:r>
                      <m:rPr>
                        <m:nor/>
                      </m:rPr>
                      <a:rPr lang="de-CH" sz="1200" b="0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CH" sz="1200" b="0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Symmetry</m:t>
                    </m:r>
                  </m:oMath>
                </a14:m>
                <a:endParaRPr lang="de-CH" sz="1200" b="0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Numerical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Method: </a:t>
                </a:r>
              </a:p>
              <a:p>
                <a:pPr lvl="1"/>
                <a:r>
                  <a:rPr lang="de-DE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DOP853 (8th </a:t>
                </a:r>
                <a:r>
                  <a:rPr lang="de-DE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order</a:t>
                </a:r>
                <a:r>
                  <a:rPr lang="de-DE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RK)</a:t>
                </a: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F5A853D6-5484-C975-4DC2-F98149E2D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7" y="1412875"/>
                <a:ext cx="10728325" cy="4680000"/>
              </a:xfrm>
              <a:prstGeom prst="rect">
                <a:avLst/>
              </a:prstGeom>
              <a:blipFill>
                <a:blip r:embed="rId2"/>
                <a:stretch>
                  <a:fillRect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DA133027-5DED-9086-C017-FDAED521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 err="1"/>
              <a:t>Introduction</a:t>
            </a:r>
            <a:endParaRPr lang="de-CH" dirty="0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47C2BD54-C13C-F763-F510-9D6268737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54066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B886-0F6F-4C43-3626-FEA81BBB8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62C3DC-976E-A5BD-A6A6-228FF2FB7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C47E7D-389B-A118-B8C9-737984DD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4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A70B5A8B-A059-0DD9-0BC1-682D6B90D6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7" y="1412875"/>
                <a:ext cx="10728325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CH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Schwarzschild </a:t>
                </a:r>
                <a:r>
                  <a:rPr lang="de-CH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Metric</a:t>
                </a:r>
                <a:r>
                  <a:rPr lang="de-CH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(Boyer-</a:t>
                </a:r>
                <a:r>
                  <a:rPr lang="de-CH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Lindquist</a:t>
                </a:r>
                <a:r>
                  <a:rPr lang="de-CH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CH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de-CH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de-CH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de-CH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de-CH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):</m:t>
                    </m:r>
                  </m:oMath>
                </a14:m>
                <a:endParaRPr lang="de-CH" sz="1200" b="1" dirty="0">
                  <a:solidFill>
                    <a:schemeClr val="bg1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=−</m:t>
                    </m:r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</m:d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 </m:t>
                    </m:r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𝑡</m:t>
                        </m:r>
                      </m:e>
                      <m:sup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+</m:t>
                    </m:r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𝑓</m:t>
                    </m:r>
                    <m:sSup>
                      <m:sSup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</m:sup>
                    </m:sSup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+</m:t>
                    </m:r>
                    <m:sSup>
                      <m:sSup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𝜙</m:t>
                        </m:r>
                      </m:e>
                      <m:sup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, 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where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</m:d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=1−</m:t>
                    </m:r>
                    <m:f>
                      <m:f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sz="12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den>
                    </m:f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=1−</m:t>
                    </m:r>
                    <m:f>
                      <m:f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𝑀</m:t>
                        </m:r>
                      </m:num>
                      <m:den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de-CH" sz="1200" b="1" dirty="0">
                  <a:solidFill>
                    <a:schemeClr val="bg1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Killing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Vectors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&amp;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Conserved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Quantities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</a:t>
                </a:r>
              </a:p>
              <a:p>
                <a:pPr lvl="1"/>
                <a:r>
                  <a:rPr lang="de-DE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Time </a:t>
                </a:r>
                <a:r>
                  <a:rPr lang="de-DE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translation</a:t>
                </a:r>
                <a:r>
                  <a:rPr lang="de-DE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</a:t>
                </a:r>
                <a:r>
                  <a:rPr lang="de-DE" sz="12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𝐸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=−</m:t>
                    </m:r>
                    <m:sSub>
                      <m:sSubPr>
                        <m:ctrlP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𝑝</m:t>
                        </m:r>
                      </m:e>
                      <m:sub>
                        <m:r>
                          <a:rPr lang="de-CH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𝑡</m:t>
                        </m:r>
                      </m:sub>
                    </m:sSub>
                    <m:r>
                      <a:rPr lang="de-CH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r>
                      <a:rPr lang="de-CH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𝑓</m:t>
                    </m:r>
                    <m:d>
                      <m:dPr>
                        <m:ctrlP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</m:d>
                    <m:r>
                      <a:rPr lang="de-CH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 </m:t>
                    </m:r>
                    <m:sSup>
                      <m:sSupPr>
                        <m:ctrlP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CH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de-DE" sz="1200" b="1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pPr lvl="1"/>
                <a:r>
                  <a:rPr lang="de-DE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Axial </a:t>
                </a:r>
                <a:r>
                  <a:rPr lang="de-DE" sz="12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rotation</a:t>
                </a:r>
                <a:r>
                  <a:rPr lang="de-DE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CH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𝐿</m:t>
                    </m:r>
                    <m:r>
                      <a:rPr lang="de-CH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b>
                      <m:sSubPr>
                        <m:ctrlP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𝑝</m:t>
                        </m:r>
                      </m:e>
                      <m:sub>
                        <m: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𝜙</m:t>
                        </m:r>
                      </m:sub>
                    </m:sSub>
                    <m:r>
                      <a:rPr lang="de-CH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𝜙</m:t>
                        </m:r>
                      </m:sup>
                    </m:sSup>
                  </m:oMath>
                </a14:m>
                <a:endParaRPr lang="de-CH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Geodesic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Equations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from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Christoffel Symbols (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equatorial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DE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de-CH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CH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de-CH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lvl="1"/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CH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CH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d</m:t>
                            </m:r>
                          </m:e>
                          <m:sup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t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d</m:t>
                        </m:r>
                        <m:sSup>
                          <m:sSupPr>
                            <m:ctrl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=(</m:t>
                    </m:r>
                    <m:f>
                      <m:fPr>
                        <m:type m:val="lin"/>
                        <m:ctrl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M</m:t>
                        </m:r>
                      </m:num>
                      <m:den>
                        <m:sSup>
                          <m:sSupPr>
                            <m:ctrl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f</m:t>
                        </m:r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t</m:t>
                            </m:r>
                          </m:sup>
                        </m:sSup>
                        <m:sSup>
                          <m:sSupPr>
                            <m:ctrl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r</m:t>
                            </m:r>
                          </m:sup>
                        </m:sSup>
                      </m:den>
                    </m:f>
                  </m:oMath>
                </a14:m>
                <a:endParaRPr lang="de-CH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num>
                      <m:den>
                        <m: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CH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-</m:t>
                    </m:r>
                    <m:r>
                      <a:rPr lang="de-CH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(</m:t>
                    </m:r>
                    <m:f>
                      <m:fPr>
                        <m:type m:val="lin"/>
                        <m:ctrlPr>
                          <a:rPr lang="de-CH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𝑀</m:t>
                        </m:r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𝑓</m:t>
                        </m:r>
                      </m:num>
                      <m:den>
                        <m:sSup>
                          <m:sSupPr>
                            <m:ctrlP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CH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𝑡</m:t>
                            </m:r>
                          </m:sup>
                        </m:sSup>
                        <m:sSup>
                          <m:sSupPr>
                            <m:ctrlP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+(</m:t>
                        </m:r>
                        <m:f>
                          <m:fPr>
                            <m:type m:val="lin"/>
                            <m:ctrlPr>
                              <a:rPr lang="de-CH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de-CH" sz="12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𝑓</m:t>
                            </m:r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sup>
                            </m:sSup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+(</m:t>
                            </m:r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𝑟</m:t>
                            </m:r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-2</m:t>
                            </m:r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𝑀</m:t>
                            </m:r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l-GR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𝛷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l-GR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𝛷</m:t>
                                </m:r>
                              </m:sup>
                            </m:sSup>
                          </m:den>
                        </m:f>
                      </m:den>
                    </m:f>
                  </m:oMath>
                </a14:m>
                <a:endParaRPr lang="de-CH" sz="120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𝜙</m:t>
                        </m:r>
                      </m:num>
                      <m:den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=−</m:t>
                    </m:r>
                    <m:f>
                      <m:fPr>
                        <m:ctrlP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num>
                      <m:den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sup>
                    </m:sSup>
                    <m:sSup>
                      <m:sSupPr>
                        <m:ctrlP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𝜙</m:t>
                        </m:r>
                      </m:sup>
                    </m:sSup>
                  </m:oMath>
                </a14:m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Normalization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de-D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𝜈</m:t>
                        </m:r>
                      </m:sup>
                    </m:sSup>
                    <m:r>
                      <a:rPr lang="de-DE" sz="1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r>
                      <a:rPr lang="de-CH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1</m:t>
                    </m:r>
                  </m:oMath>
                </a14:m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timelike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DE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2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b="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2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b="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2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𝜈</m:t>
                        </m:r>
                      </m:sup>
                    </m:sSup>
                    <m:r>
                      <a:rPr lang="de-DE" sz="12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r>
                      <a:rPr lang="de-DE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0</m:t>
                    </m:r>
                  </m:oMath>
                </a14:m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(null)</a:t>
                </a: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A70B5A8B-A059-0DD9-0BC1-682D6B90D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7" y="1412875"/>
                <a:ext cx="10728325" cy="4680000"/>
              </a:xfrm>
              <a:prstGeom prst="rect">
                <a:avLst/>
              </a:prstGeom>
              <a:blipFill>
                <a:blip r:embed="rId2"/>
                <a:stretch>
                  <a:fillRect t="-54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7B530789-E90A-C38D-5C4A-C7DEBF79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Theory and Implementation</a:t>
            </a:r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74E6B13D-5305-F021-5E88-4946568B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877397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4EC30-63AF-3F98-99D7-5ECC80053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F75E816-5402-0AD9-B98E-C45BB8EF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3677F1-7C46-6881-CF7F-18F08E5B0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5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780CDC79-E8E0-D54E-B073-1243613A3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Implementation Details:</a:t>
                </a:r>
              </a:p>
              <a:p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State Vector: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CH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𝒚</m:t>
                    </m:r>
                    <m:r>
                      <a:rPr lang="de-CH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 </m:t>
                        </m:r>
                        <m: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𝒕</m:t>
                        </m:r>
                        <m: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, </m:t>
                        </m:r>
                        <m: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𝒓</m:t>
                        </m:r>
                        <m: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, </m:t>
                        </m:r>
                        <m: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𝝓</m:t>
                        </m:r>
                        <m: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, </m:t>
                        </m:r>
                        <m:sSup>
                          <m:sSupPr>
                            <m:ctrlPr>
                              <a:rPr lang="de-CH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de-CH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𝒕</m:t>
                            </m:r>
                          </m:sup>
                        </m:sSup>
                        <m: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, </m:t>
                        </m:r>
                        <m:sSup>
                          <m:sSupPr>
                            <m:ctrlPr>
                              <a:rPr lang="de-CH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de-CH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𝒓</m:t>
                            </m:r>
                          </m:sup>
                        </m:sSup>
                        <m: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, </m:t>
                        </m:r>
                        <m:sSup>
                          <m:sSupPr>
                            <m:ctrlPr>
                              <a:rPr lang="de-CH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de-CH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𝝓</m:t>
                            </m:r>
                          </m:sup>
                        </m:sSup>
                        <m:r>
                          <a:rPr lang="de-CH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 </m:t>
                        </m:r>
                      </m:e>
                    </m:d>
                  </m:oMath>
                </a14:m>
                <a:endParaRPr lang="de-CH" sz="1200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Initial </a:t>
                </a:r>
                <a:r>
                  <a:rPr lang="de-CH" sz="12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Conditions</a:t>
                </a:r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 (</a:t>
                </a:r>
                <a:r>
                  <a:rPr lang="de-CH" sz="12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from</a:t>
                </a:r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conserved</a:t>
                </a:r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quantities</a:t>
                </a:r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):</a:t>
                </a:r>
              </a:p>
              <a:p>
                <a:pPr lvl="1"/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Given: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b>
                        <m:r>
                          <a:rPr lang="de-CH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0</m:t>
                        </m:r>
                      </m:sub>
                    </m:sSub>
                    <m:r>
                      <a:rPr lang="de-CH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sSub>
                      <m:sSubPr>
                        <m:ctrlPr>
                          <a:rPr lang="de-CH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CH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0</m:t>
                        </m:r>
                      </m:sub>
                    </m:sSub>
                    <m:r>
                      <a:rPr lang="de-CH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r>
                      <a:rPr lang="de-CH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𝐸</m:t>
                    </m:r>
                    <m:r>
                      <a:rPr lang="de-CH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r>
                      <a:rPr lang="de-CH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𝐿</m:t>
                    </m:r>
                    <m:d>
                      <m:dPr>
                        <m:ctrlPr>
                          <a:rPr lang="de-CH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𝑜𝑟𝑏</m:t>
                        </m:r>
                        <m:r>
                          <a:rPr lang="de-CH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=</m:t>
                        </m:r>
                        <m:r>
                          <a:rPr lang="de-CH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𝐿</m:t>
                        </m:r>
                        <m:r>
                          <m:rPr>
                            <m:lit/>
                          </m:rPr>
                          <a:rPr lang="de-CH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/</m:t>
                        </m:r>
                        <m:r>
                          <a:rPr lang="de-CH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de-CH" sz="1200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b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𝑡</m:t>
                        </m:r>
                      </m:sub>
                    </m:sSub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𝐸</m:t>
                        </m:r>
                      </m:num>
                      <m:den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𝑓</m:t>
                        </m:r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CH" sz="1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u</m:t>
                        </m:r>
                      </m:e>
                      <m:sup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p>
                    </m:sSup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L</m:t>
                        </m:r>
                      </m:num>
                      <m:den>
                        <m:sSubSup>
                          <m:sSubSupPr>
                            <m:ctrl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CH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de-CH" sz="1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266700" lvl="1" indent="0">
                  <a:buNone/>
                </a:pPr>
                <a:endParaRPr lang="de-CH" sz="1200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1"/>
                <a:r>
                  <a:rPr lang="de-CH" sz="1200" b="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 </a:t>
                </a:r>
                <a:r>
                  <a:rPr lang="de-CH" sz="1200" b="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from</a:t>
                </a:r>
                <a:r>
                  <a:rPr lang="de-CH" sz="1200" b="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CH" sz="1200" b="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normalization</a:t>
                </a:r>
                <a:r>
                  <a:rPr lang="de-CH" sz="1200" b="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CH" sz="1200" b="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constraints</a:t>
                </a:r>
                <a:r>
                  <a:rPr lang="de-CH" sz="1200" b="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</a:t>
                </a:r>
              </a:p>
              <a:p>
                <a:pPr lvl="2"/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Null:</a:t>
                </a:r>
                <a:r>
                  <a:rPr lang="de-CH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CH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CH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2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de-CH" sz="12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de-CH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CH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𝐸</m:t>
                        </m:r>
                      </m:e>
                      <m:sup>
                        <m:r>
                          <a:rPr lang="de-CH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</m:t>
                    </m:r>
                    <m:r>
                      <a:rPr lang="de-CH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𝑓</m:t>
                    </m:r>
                    <m:d>
                      <m:dPr>
                        <m:ctrlPr>
                          <a:rPr lang="de-CH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CH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de-CH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CH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de-CH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de-CH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SupPr>
                          <m:e>
                            <m:r>
                              <a:rPr lang="de-CH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CH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de-CH" sz="1200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2"/>
                <a:r>
                  <a:rPr lang="de-CH" sz="1200" b="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Timelike</a:t>
                </a:r>
                <a:r>
                  <a:rPr lang="de-CH" sz="12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CH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CH" sz="1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de-CH" sz="1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de-CH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CH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𝐸</m:t>
                        </m:r>
                      </m:e>
                      <m:sup>
                        <m:r>
                          <a:rPr lang="de-CH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</m:t>
                    </m:r>
                    <m:d>
                      <m:dPr>
                        <m:ctrlPr>
                          <a:rPr lang="de-CH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de-CH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CH" sz="1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de-CH" sz="1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de-CH" sz="1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CH" sz="1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CH" sz="1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de-CH" sz="1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de-CH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𝑓</m:t>
                    </m:r>
                    <m:d>
                      <m:dPr>
                        <m:ctrlPr>
                          <a:rPr lang="de-CH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CH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de-CH" sz="1200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pPr marL="266700" lvl="1" indent="0">
                  <a:buNone/>
                </a:pPr>
                <a:endParaRPr lang="de-CH" sz="1200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780CDC79-E8E0-D54E-B073-1243613A3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E6124FC2-F189-94F0-F94C-4BCD3532F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Theory and Implementation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897422FA-FFCF-2C66-7657-4521F469F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03253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8AFF-9CD0-A3B9-3981-12BAFB748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AF3645-2127-B25A-F471-80139DB42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9B49D6-0C5B-5EC3-BC79-64996D504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6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3CC3C1A0-9DE1-EA3D-F37F-6DC5FD61AD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CH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Results</a:t>
                </a:r>
                <a:r>
                  <a:rPr lang="de-CH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𝑏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&lt; </m:t>
                    </m:r>
                    <m:sSub>
                      <m:sSubPr>
                        <m:ctrlPr>
                          <a:rPr lang="de-CH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𝑏</m:t>
                        </m:r>
                      </m:e>
                      <m:sub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𝑐𝑟𝑖𝑡</m:t>
                        </m:r>
                      </m:sub>
                    </m:sSub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captured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eventually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crosses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horizon</m:t>
                    </m:r>
                  </m:oMath>
                </a14:m>
                <a:endParaRPr lang="de-CH" sz="1200" b="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CH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𝑏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&gt; </m:t>
                    </m:r>
                    <m:sSub>
                      <m:sSubPr>
                        <m:ctrl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𝑏</m:t>
                        </m:r>
                      </m:e>
                      <m:sub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𝑐𝑟𝑖𝑡</m:t>
                        </m:r>
                      </m:sub>
                    </m:sSub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scattered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returns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to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𝑟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→∞</m:t>
                    </m:r>
                  </m:oMath>
                </a14:m>
                <a:endParaRPr lang="de-CH" sz="12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crit</m:t>
                        </m:r>
                      </m:sub>
                    </m:sSub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unstable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circular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orbit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sensitive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initial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cond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de-CH" sz="12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r>
                  <a:rPr lang="de-CH" sz="12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Clear </a:t>
                </a:r>
                <a:r>
                  <a:rPr lang="de-CH" sz="12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bifurication</a:t>
                </a:r>
                <a:r>
                  <a:rPr lang="de-CH" sz="12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at </a:t>
                </a:r>
                <a:r>
                  <a:rPr lang="de-CH" sz="12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critical</a:t>
                </a:r>
                <a:r>
                  <a:rPr lang="de-CH" sz="12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CH" sz="12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impact</a:t>
                </a:r>
                <a:r>
                  <a:rPr lang="de-CH" sz="12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CH" sz="12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parameter</a:t>
                </a:r>
                <a:endParaRPr lang="de-CH" sz="12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CH" sz="1200" b="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 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Violations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over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full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trajectory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marL="0" indent="0">
                  <a:buNone/>
                </a:pPr>
                <a:r>
                  <a:rPr lang="de-DE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2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den>
                        </m:f>
                      </m:e>
                    </m:d>
                    <m:r>
                      <a:rPr lang="de-D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−15</m:t>
                        </m:r>
                      </m:sup>
                    </m:sSup>
                  </m:oMath>
                </a14:m>
                <a:endParaRPr lang="de-DE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Angular Momentum: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2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de-D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−15</m:t>
                        </m:r>
                      </m:sup>
                    </m:sSup>
                  </m:oMath>
                </a14:m>
                <a:endParaRPr lang="de-DE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Null </a:t>
                </a:r>
                <a:r>
                  <a:rPr lang="de-DE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</a:t>
                </a:r>
                <a:r>
                  <a:rPr lang="de-DE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𝜇𝜈</m:t>
                            </m:r>
                          </m:sub>
                        </m:sSub>
                        <m:sSup>
                          <m:sSup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de-D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−14</m:t>
                        </m:r>
                      </m:sup>
                    </m:sSup>
                  </m:oMath>
                </a14:m>
                <a:endParaRPr lang="de-DE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3CC3C1A0-9DE1-EA3D-F37F-6DC5FD61A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3C5FA853-8E66-8CD2-6C16-FBDB5938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8" name="Grafik 7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4BF41344-3998-4172-F74A-41750BD8D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207698"/>
            <a:ext cx="4328424" cy="4442603"/>
          </a:xfrm>
          <a:prstGeom prst="rect">
            <a:avLst/>
          </a:prstGeom>
        </p:spPr>
      </p:pic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8285F80A-4645-CF04-3294-1D7AF4E82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530095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49A2C-342A-9A09-97DA-410A35E70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8168FE0-DE75-1C4A-F556-6E9AF03D8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DB5745-8596-0ACF-A547-5772D210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7</a:t>
            </a:fld>
            <a:endParaRPr lang="de-CH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097989AD-E8E1-BE1C-AD39-CBF6ABD29A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CH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Results</a:t>
                </a:r>
                <a:r>
                  <a:rPr lang="de-CH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𝑏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&lt; </m:t>
                    </m:r>
                    <m:sSub>
                      <m:sSubPr>
                        <m:ctrlPr>
                          <a:rPr lang="de-CH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𝑏</m:t>
                        </m:r>
                      </m:e>
                      <m:sub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𝑐𝑟𝑖𝑡</m:t>
                        </m:r>
                      </m:sub>
                    </m:sSub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captured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eventually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crosses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horizon</m:t>
                    </m:r>
                  </m:oMath>
                </a14:m>
                <a:endParaRPr lang="de-CH" sz="1200" b="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CH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𝑏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&gt; </m:t>
                    </m:r>
                    <m:sSub>
                      <m:sSubPr>
                        <m:ctrl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𝑏</m:t>
                        </m:r>
                      </m:e>
                      <m:sub>
                        <m: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𝑐𝑟𝑖𝑡</m:t>
                        </m:r>
                      </m:sub>
                    </m:sSub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scattered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returns</m:t>
                    </m:r>
                    <m: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to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𝑟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→∞</m:t>
                    </m:r>
                  </m:oMath>
                </a14:m>
                <a:endParaRPr lang="de-CH" sz="12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crit</m:t>
                        </m:r>
                      </m:sub>
                    </m:sSub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unstable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circular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orbit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sensitive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initial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cond</m:t>
                    </m:r>
                    <m:r>
                      <a:rPr lang="de-CH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de-CH" sz="12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r>
                  <a:rPr lang="de-CH" sz="12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Clear </a:t>
                </a:r>
                <a:r>
                  <a:rPr lang="de-CH" sz="12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bifurication</a:t>
                </a:r>
                <a:r>
                  <a:rPr lang="de-CH" sz="12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at </a:t>
                </a:r>
                <a:r>
                  <a:rPr lang="de-CH" sz="12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critical</a:t>
                </a:r>
                <a:r>
                  <a:rPr lang="de-CH" sz="12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CH" sz="12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impact</a:t>
                </a:r>
                <a:r>
                  <a:rPr lang="de-CH" sz="12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CH" sz="12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parameter</a:t>
                </a:r>
                <a:endParaRPr lang="de-CH" sz="12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CH" sz="1200" b="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 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Violations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over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full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2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trajectory</a:t>
                </a:r>
                <a:r>
                  <a:rPr lang="de-DE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marL="0" indent="0">
                  <a:buNone/>
                </a:pPr>
                <a:r>
                  <a:rPr lang="de-DE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2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den>
                        </m:f>
                      </m:e>
                    </m:d>
                    <m:r>
                      <a:rPr lang="de-D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−15</m:t>
                        </m:r>
                      </m:sup>
                    </m:sSup>
                  </m:oMath>
                </a14:m>
                <a:endParaRPr lang="de-DE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Angular Momentum: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2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de-D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−15</m:t>
                        </m:r>
                      </m:sup>
                    </m:sSup>
                  </m:oMath>
                </a14:m>
                <a:endParaRPr lang="de-DE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Null </a:t>
                </a:r>
                <a:r>
                  <a:rPr lang="de-DE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</a:t>
                </a:r>
                <a:r>
                  <a:rPr lang="de-DE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𝜇𝜈</m:t>
                            </m:r>
                          </m:sub>
                        </m:sSub>
                        <m:sSup>
                          <m:sSup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de-DE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−14</m:t>
                        </m:r>
                      </m:sup>
                    </m:sSup>
                  </m:oMath>
                </a14:m>
                <a:endParaRPr lang="de-DE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097989AD-E8E1-BE1C-AD39-CBF6ABD2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F7EA291E-403D-F77C-59BC-6ECBC812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6" name="Grafik 5" descr="Ein Bild, das Text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9036D156-2915-1B63-96FF-B42784F81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264788"/>
            <a:ext cx="4328423" cy="4328423"/>
          </a:xfrm>
          <a:prstGeom prst="rect">
            <a:avLst/>
          </a:prstGeom>
        </p:spPr>
      </p:pic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628D86A4-83A4-B2AE-1A35-AAE8D6B05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77413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B0E83-6D9C-8463-2F33-ACE37BD65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448887-7CAA-07E5-ADC9-9EC3BDC63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F5B6C8-FAA6-0364-E95E-9A56D561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8</a:t>
            </a:fld>
            <a:endParaRPr lang="de-CH" noProof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9BC8ECF-B1B1-C4B0-A776-28E459AB8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</a:t>
            </a:r>
            <a:r>
              <a:rPr lang="de-CH" dirty="0" err="1"/>
              <a:t>Scattering</a:t>
            </a:r>
            <a:r>
              <a:rPr lang="de-CH" dirty="0"/>
              <a:t> Experiment</a:t>
            </a:r>
          </a:p>
        </p:txBody>
      </p:sp>
      <p:pic>
        <p:nvPicPr>
          <p:cNvPr id="9" name="Grafik 8" descr="Ein Bild, das Text, Screenshot, Diagramm, Raum enthält.&#10;&#10;KI-generierte Inhalte können fehlerhaft sein.">
            <a:extLst>
              <a:ext uri="{FF2B5EF4-FFF2-40B4-BE49-F238E27FC236}">
                <a16:creationId xmlns:a16="http://schemas.microsoft.com/office/drawing/2014/main" id="{9C121C18-9690-E206-3481-397492858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24" y="1160351"/>
            <a:ext cx="7112000" cy="5080000"/>
          </a:xfrm>
          <a:prstGeom prst="rect">
            <a:avLst/>
          </a:prstGeom>
        </p:spPr>
      </p:pic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707E87CF-8179-1D53-2F83-AD46409F8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  <p:pic>
        <p:nvPicPr>
          <p:cNvPr id="15" name="Grafik 1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EA16E4A4-99C4-1FE8-3E6C-1D3764F44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729" y="1160348"/>
            <a:ext cx="4358173" cy="50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6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587E3-4C81-6765-A5E8-DB2453FAF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043260-9892-5C20-1146-2036B5D42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03.12.25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6B3230-1DB1-68DB-144C-79F380F1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9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B9AE8F71-0E03-68BA-D37A-BED4206894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CH" sz="12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 Constraint Analysis:</a:t>
                </a:r>
              </a:p>
              <a:p>
                <a:pPr marL="0" indent="0">
                  <a:buNone/>
                </a:pP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Effective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Potential: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eff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massive</m:t>
                          </m:r>
                        </m:sup>
                      </m:sSubSup>
                      <m:r>
                        <a:rPr lang="de-CH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 (</m:t>
                      </m:r>
                      <m:r>
                        <a:rPr lang="de-CH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𝟏</m:t>
                      </m:r>
                      <m:r>
                        <a:rPr lang="de-CH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+ </m:t>
                      </m:r>
                      <m:f>
                        <m:fPr>
                          <m:type m:val="lin"/>
                          <m:ctrlP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L</m:t>
                              </m:r>
                            </m:e>
                            <m:sup>
                              <m: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)(</m:t>
                          </m:r>
                          <m: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𝟏</m:t>
                          </m:r>
                          <m: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 – </m:t>
                          </m:r>
                          <m:f>
                            <m:fPr>
                              <m:type m:val="lin"/>
                              <m:ctrl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CH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</m:den>
                          </m:f>
                          <m:r>
                            <a:rPr lang="de-CH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CH" sz="12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Radial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turning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points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satisfy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CH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</m:sup>
                      </m:sSup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eff</m:t>
                          </m:r>
                        </m:sub>
                      </m:sSub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crit</m:t>
                          </m:r>
                        </m:sub>
                      </m:sSub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</m:t>
                      </m:r>
                    </m:oMath>
                  </m:oMathPara>
                </a14:m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For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circular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orbits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at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circ</m:t>
                          </m:r>
                        </m:sub>
                      </m:sSub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r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−3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r</m:t>
                          </m:r>
                        </m:e>
                      </m:rad>
                    </m:oMath>
                  </m:oMathPara>
                </a14:m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circ</m:t>
                          </m:r>
                        </m:sub>
                      </m:sSub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r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M</m:t>
                      </m:r>
                      <m:rad>
                        <m:radPr>
                          <m:degHide m:val="on"/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</m:num>
                            <m:den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−3</m:t>
                              </m:r>
                              <m:r>
                                <m:rPr>
                                  <m:sty m:val="p"/>
                                </m:rP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  <m:r>
                                <a:rPr lang="de-CH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ISCO (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innermost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stable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circular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orbit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 Analysis (</a:t>
                </a:r>
                <a:r>
                  <a:rPr lang="de-CH" sz="12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</a:t>
                </a:r>
                <a:r>
                  <a:rPr lang="de-CH" sz="12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=6M):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ISCO</m:t>
                          </m:r>
                        </m:sub>
                      </m:sSub>
                      <m:r>
                        <a:rPr lang="de-CH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0.943</m:t>
                      </m:r>
                    </m:oMath>
                  </m:oMathPara>
                </a14:m>
                <a:endParaRPr lang="de-CH" sz="12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ISCO</m:t>
                          </m:r>
                        </m:sub>
                      </m:sSub>
                      <m:r>
                        <a:rPr lang="de-CH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3.464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E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&lt; </m:t>
                      </m:r>
                      <m:sSub>
                        <m:sSubPr>
                          <m:ctrl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circ</m:t>
                          </m:r>
                        </m:sub>
                      </m:sSub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r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 →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Bound</m:t>
                      </m:r>
                      <m: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CH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orbits</m:t>
                      </m:r>
                    </m:oMath>
                  </m:oMathPara>
                </a14:m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2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B9AE8F71-0E03-68BA-D37A-BED42068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A3AF8C49-722D-4EA9-A0B3-5F26B6EFF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</a:t>
            </a:r>
            <a:r>
              <a:rPr lang="de-CH" dirty="0" err="1"/>
              <a:t>Results</a:t>
            </a:r>
            <a:r>
              <a:rPr lang="de-CH" dirty="0"/>
              <a:t>: </a:t>
            </a:r>
            <a:r>
              <a:rPr lang="de-CH" dirty="0" err="1"/>
              <a:t>Timelike</a:t>
            </a:r>
            <a:r>
              <a:rPr lang="de-CH" dirty="0"/>
              <a:t>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7AFE46-D4BF-066D-2890-A17ED5E69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1223564"/>
            <a:ext cx="4328424" cy="4410870"/>
          </a:xfrm>
          <a:prstGeom prst="rect">
            <a:avLst/>
          </a:prstGeom>
        </p:spPr>
      </p:pic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CCCD602F-DB11-9968-8765-636BA97DF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r>
              <a:rPr lang="de-DE" noProof="0" dirty="0"/>
              <a:t>PHY 387M – </a:t>
            </a:r>
            <a:r>
              <a:rPr lang="de-DE" noProof="0" dirty="0" err="1"/>
              <a:t>Relativity</a:t>
            </a:r>
            <a:r>
              <a:rPr lang="de-DE" noProof="0" dirty="0"/>
              <a:t> Theory 1 – University </a:t>
            </a:r>
            <a:r>
              <a:rPr lang="de-DE" noProof="0" dirty="0" err="1"/>
              <a:t>of</a:t>
            </a:r>
            <a:r>
              <a:rPr lang="de-DE" noProof="0" dirty="0"/>
              <a:t> Texas at Austin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895676475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3" id="{9C84984C-18ED-5E49-A574-15FF8A3954B8}" vid="{0B390235-9264-874C-ABEB-5D2188FC23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0</TotalTime>
  <Words>1292</Words>
  <Application>Microsoft Macintosh PowerPoint</Application>
  <PresentationFormat>Breitbild</PresentationFormat>
  <Paragraphs>241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Baskerville</vt:lpstr>
      <vt:lpstr>Cambria Math</vt:lpstr>
      <vt:lpstr>Symbol</vt:lpstr>
      <vt:lpstr>ETH Zürich</vt:lpstr>
      <vt:lpstr>Simulating Schwarzschild and  Kerr Black Hole Geodesics</vt:lpstr>
      <vt:lpstr>Table of Contents</vt:lpstr>
      <vt:lpstr>Introduction</vt:lpstr>
      <vt:lpstr>Schwarzschild – Theory and Implementation</vt:lpstr>
      <vt:lpstr>Schwarzschild – Theory and Implementation</vt:lpstr>
      <vt:lpstr>Schwarzschild – Results: Null Geodesics</vt:lpstr>
      <vt:lpstr>Schwarzschild – Results: Null Geodesics</vt:lpstr>
      <vt:lpstr>Schwarzschild – Scattering Experiment</vt:lpstr>
      <vt:lpstr>Schwarzschild – Results: Timelike Geodesics</vt:lpstr>
      <vt:lpstr>Schwarzschild – Results: Timelike Geodesics</vt:lpstr>
      <vt:lpstr>Kerr – Theory and Implementation</vt:lpstr>
      <vt:lpstr>Kerr – Theory and Implementation</vt:lpstr>
      <vt:lpstr>Kerr – Results: Null Geodesics</vt:lpstr>
      <vt:lpstr>Kerr – Results: Null Geodesics</vt:lpstr>
      <vt:lpstr>Kerr – Results: Null Geodesics</vt:lpstr>
      <vt:lpstr>Kerr – Results: Null Geodesics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Hufler Fynn</dc:creator>
  <cp:lastModifiedBy>Hufler Fynn</cp:lastModifiedBy>
  <cp:revision>38</cp:revision>
  <dcterms:created xsi:type="dcterms:W3CDTF">2025-12-02T21:42:57Z</dcterms:created>
  <dcterms:modified xsi:type="dcterms:W3CDTF">2025-12-03T17:31:18Z</dcterms:modified>
</cp:coreProperties>
</file>